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3" r:id="rId4"/>
    <p:sldId id="266" r:id="rId5"/>
    <p:sldId id="264" r:id="rId6"/>
    <p:sldId id="267" r:id="rId7"/>
    <p:sldId id="265" r:id="rId8"/>
    <p:sldId id="259" r:id="rId9"/>
    <p:sldId id="268" r:id="rId10"/>
    <p:sldId id="269" r:id="rId11"/>
    <p:sldId id="271" r:id="rId12"/>
    <p:sldId id="258" r:id="rId13"/>
    <p:sldId id="261" r:id="rId14"/>
    <p:sldId id="262" r:id="rId15"/>
    <p:sldId id="272" r:id="rId16"/>
    <p:sldId id="273" r:id="rId17"/>
    <p:sldId id="270" r:id="rId18"/>
    <p:sldId id="274" r:id="rId19"/>
    <p:sldId id="26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682E3F-51D6-43D5-96B4-67350366D135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78E06-614F-4752-990C-18D702103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78E06-614F-4752-990C-18D702103C0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4"/>
          <p:cNvGrpSpPr/>
          <p:nvPr/>
        </p:nvGrpSpPr>
        <p:grpSpPr>
          <a:xfrm>
            <a:off x="0" y="2928934"/>
            <a:ext cx="9144000" cy="285752"/>
            <a:chOff x="0" y="2928934"/>
            <a:chExt cx="9144000" cy="285752"/>
          </a:xfrm>
        </p:grpSpPr>
        <p:sp>
          <p:nvSpPr>
            <p:cNvPr id="12" name="Rectangle 11"/>
            <p:cNvSpPr/>
            <p:nvPr userDrawn="1"/>
          </p:nvSpPr>
          <p:spPr>
            <a:xfrm flipH="1">
              <a:off x="0" y="2928934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 flipH="1">
              <a:off x="8334000" y="2963384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 flipH="1">
              <a:off x="0" y="2966642"/>
              <a:ext cx="8286776" cy="214314"/>
            </a:xfrm>
            <a:prstGeom prst="rect">
              <a:avLst/>
            </a:prstGeom>
            <a:solidFill>
              <a:schemeClr val="accent5"/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54136"/>
            <a:ext cx="7772400" cy="1470025"/>
          </a:xfrm>
          <a:noFill/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outerShdw blurRad="50800" dist="50800" dir="18900000" algn="tl" rotWithShape="0">
                    <a:schemeClr val="accent5">
                      <a:tint val="20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9007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800000" cy="360000"/>
          </a:xfrm>
        </p:spPr>
        <p:txBody>
          <a:bodyPr vert="horz"/>
          <a:lstStyle>
            <a:lvl1pPr algn="l">
              <a:defRPr/>
            </a:lvl1pPr>
          </a:lstStyle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64000" y="6498000"/>
            <a:ext cx="2880000" cy="360000"/>
          </a:xfrm>
        </p:spPr>
        <p:txBody>
          <a:bodyPr vert="horz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4000" y="2928934"/>
            <a:ext cx="810000" cy="285752"/>
          </a:xfrm>
        </p:spPr>
        <p:txBody>
          <a:bodyPr/>
          <a:lstStyle/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6286520"/>
            <a:ext cx="9144000" cy="285752"/>
            <a:chOff x="0" y="1428736"/>
            <a:chExt cx="9144000" cy="285752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43802" y="285728"/>
            <a:ext cx="1500198" cy="6000791"/>
          </a:xfrm>
          <a:noFill/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6200000" scaled="1"/>
                  <a:tileRect/>
                </a:gradFill>
                <a:effectLst>
                  <a:outerShdw blurRad="50800" dist="50800" dir="13500000" algn="tl" rotWithShape="0">
                    <a:schemeClr val="tx2"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2994" y="285730"/>
            <a:ext cx="6657964" cy="6000791"/>
          </a:xfrm>
          <a:noFill/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286520"/>
            <a:ext cx="810000" cy="285752"/>
          </a:xfrm>
        </p:spPr>
        <p:txBody>
          <a:bodyPr/>
          <a:lstStyle/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2928934"/>
            <a:ext cx="9144000" cy="285752"/>
            <a:chOff x="0" y="2928934"/>
            <a:chExt cx="9144000" cy="285752"/>
          </a:xfrm>
        </p:grpSpPr>
        <p:sp>
          <p:nvSpPr>
            <p:cNvPr id="8" name="Rectangle 7"/>
            <p:cNvSpPr/>
            <p:nvPr userDrawn="1"/>
          </p:nvSpPr>
          <p:spPr>
            <a:xfrm flipH="1">
              <a:off x="0" y="2928934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 flipH="1">
              <a:off x="8334000" y="2963384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 flipH="1">
              <a:off x="0" y="2966642"/>
              <a:ext cx="8286776" cy="214314"/>
            </a:xfrm>
            <a:prstGeom prst="rect">
              <a:avLst/>
            </a:prstGeom>
            <a:solidFill>
              <a:schemeClr val="accent5"/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217345"/>
            <a:ext cx="7772400" cy="1362075"/>
          </a:xfrm>
          <a:noFill/>
        </p:spPr>
        <p:txBody>
          <a:bodyPr anchor="t"/>
          <a:lstStyle>
            <a:lvl1pPr algn="ctr">
              <a:defRPr sz="4000" b="1" cap="all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outerShdw blurRad="50800" dist="50800" dir="18900000" algn="tl" rotWithShape="0">
                    <a:schemeClr val="accent5">
                      <a:tint val="20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426089"/>
            <a:ext cx="6400800" cy="1500187"/>
          </a:xfrm>
          <a:noFill/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800000" cy="360000"/>
          </a:xfrm>
        </p:spPr>
        <p:txBody>
          <a:bodyPr vert="horz"/>
          <a:lstStyle/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64000" y="6498000"/>
            <a:ext cx="2880000" cy="360000"/>
          </a:xfrm>
        </p:spPr>
        <p:txBody>
          <a:bodyPr vert="horz"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4000" y="2928934"/>
            <a:ext cx="810000" cy="285752"/>
          </a:xfrm>
        </p:spPr>
        <p:txBody>
          <a:bodyPr/>
          <a:lstStyle/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2994" y="1717110"/>
            <a:ext cx="4038600" cy="483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94" y="1717110"/>
            <a:ext cx="4038600" cy="483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94" y="1717668"/>
            <a:ext cx="4040188" cy="639762"/>
          </a:xfrm>
          <a:solidFill>
            <a:srgbClr val="FF9900">
              <a:alpha val="10196"/>
            </a:srgb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2994" y="2357433"/>
            <a:ext cx="4040188" cy="41960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819" y="1717668"/>
            <a:ext cx="4041775" cy="639762"/>
          </a:xfrm>
          <a:solidFill>
            <a:srgbClr val="FF9900">
              <a:alpha val="10196"/>
            </a:srgb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820" y="2357430"/>
            <a:ext cx="4041775" cy="4197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9"/>
          <p:cNvGrpSpPr/>
          <p:nvPr/>
        </p:nvGrpSpPr>
        <p:grpSpPr>
          <a:xfrm>
            <a:off x="0" y="1428736"/>
            <a:ext cx="9144000" cy="285752"/>
            <a:chOff x="0" y="1428736"/>
            <a:chExt cx="9144000" cy="285752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6286520"/>
            <a:ext cx="9144000" cy="285752"/>
            <a:chOff x="0" y="1428736"/>
            <a:chExt cx="9144000" cy="285752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86520"/>
            <a:ext cx="810000" cy="285752"/>
          </a:xfrm>
        </p:spPr>
        <p:txBody>
          <a:bodyPr/>
          <a:lstStyle/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6" y="285728"/>
            <a:ext cx="3286146" cy="1143008"/>
          </a:xfrm>
        </p:spPr>
        <p:txBody>
          <a:bodyPr anchor="t"/>
          <a:lstStyle>
            <a:lvl1pPr algn="l">
              <a:defRPr sz="20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717341"/>
            <a:ext cx="8215338" cy="483860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4810" y="285728"/>
            <a:ext cx="4857752" cy="1144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3" y="1718046"/>
            <a:ext cx="734214" cy="4834842"/>
          </a:xfrm>
          <a:noFill/>
        </p:spPr>
        <p:txBody>
          <a:bodyPr vert="eaVert" anchor="ctr"/>
          <a:lstStyle>
            <a:lvl1pPr algn="ctr">
              <a:defRPr sz="2000" b="1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6200000" scaled="1"/>
                  <a:tileRect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5372" y="1790268"/>
            <a:ext cx="8091100" cy="4710569"/>
          </a:xfrm>
          <a:effectLst>
            <a:glow rad="101600">
              <a:schemeClr val="accent1">
                <a:alpha val="6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994" y="285728"/>
            <a:ext cx="8229600" cy="1144800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2"/>
          <p:cNvGrpSpPr/>
          <p:nvPr/>
        </p:nvGrpSpPr>
        <p:grpSpPr>
          <a:xfrm>
            <a:off x="0" y="1428736"/>
            <a:ext cx="9144000" cy="285752"/>
            <a:chOff x="0" y="1428736"/>
            <a:chExt cx="9144000" cy="285752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5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94" y="1716711"/>
            <a:ext cx="8229600" cy="4838735"/>
          </a:xfrm>
          <a:prstGeom prst="rect">
            <a:avLst/>
          </a:prstGeom>
          <a:noFill/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2272"/>
            <a:ext cx="1800000" cy="285728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A3DA9-A9A3-4694-A5FD-FAFC1B90A360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64000" y="6572272"/>
            <a:ext cx="2880000" cy="285728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1428736"/>
            <a:ext cx="8100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50000"/>
                  </a:schemeClr>
                </a:solidFill>
              </a:defRPr>
            </a:lvl1pPr>
          </a:lstStyle>
          <a:p>
            <a:fld id="{312B901F-5837-457F-BE4D-339F361BAC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2994" y="283053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1"/>
            <a:tileRect/>
          </a:gradFill>
          <a:effectLst>
            <a:outerShdw blurRad="50800" dist="50800" dir="18900000" algn="tl" rotWithShape="0">
              <a:schemeClr val="tx2"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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"/>
        <a:buChar char="Ø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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"/>
        <a:buChar char="Ø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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ric.ed.gov/ERICDocs/data/ericdocs2sql/content_storage_01/0000019b/80/44/50/d5.pdf" TargetMode="External"/><Relationship Id="rId3" Type="http://schemas.openxmlformats.org/officeDocument/2006/relationships/hyperlink" Target="http://www.teachers.tv/video/3347" TargetMode="External"/><Relationship Id="rId7" Type="http://schemas.openxmlformats.org/officeDocument/2006/relationships/hyperlink" Target="http://thiagi.com/pfp/IE4H/april2004.html#Jolt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lfiekohn.org/teaching/rubrics.htm" TargetMode="External"/><Relationship Id="rId5" Type="http://schemas.openxmlformats.org/officeDocument/2006/relationships/hyperlink" Target="http://www.alfiekohn.org/teaching/grading.htm" TargetMode="External"/><Relationship Id="rId4" Type="http://schemas.openxmlformats.org/officeDocument/2006/relationships/hyperlink" Target="http://www.eric.ed.gov/ERICDocs/data/ericdocs2sql/content_storage_01/0000019b/80/42/c1/a1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rs.tv/video/56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rs.tv/video/3347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Assessments: Are they doing their job?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Robert La Londe</a:t>
            </a:r>
          </a:p>
          <a:p>
            <a:r>
              <a:rPr lang="en-US" dirty="0" smtClean="0"/>
              <a:t>SCIS </a:t>
            </a:r>
          </a:p>
          <a:p>
            <a:r>
              <a:rPr lang="en-US" dirty="0" smtClean="0"/>
              <a:t>Shanghai, China</a:t>
            </a:r>
            <a:endParaRPr lang="en-US" dirty="0" smtClean="0"/>
          </a:p>
          <a:p>
            <a:r>
              <a:rPr lang="en-US" dirty="0" smtClean="0"/>
              <a:t>October 2009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Standardized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Purpose:</a:t>
            </a:r>
          </a:p>
          <a:p>
            <a:pPr>
              <a:buNone/>
            </a:pPr>
            <a:endParaRPr lang="en-US" sz="2000" dirty="0" smtClean="0"/>
          </a:p>
          <a:p>
            <a:pPr lvl="1"/>
            <a:r>
              <a:rPr lang="en-US" sz="3500" dirty="0" smtClean="0"/>
              <a:t>To collect information on individuals, schools and districts (Kohn, 2000)</a:t>
            </a:r>
          </a:p>
          <a:p>
            <a:pPr lvl="1"/>
            <a:r>
              <a:rPr lang="en-US" sz="3500" dirty="0" smtClean="0"/>
              <a:t>Rank said individuals, schools and districts (and sometimes allot finances based on those results</a:t>
            </a:r>
            <a:r>
              <a:rPr lang="en-US" sz="3500" dirty="0" smtClean="0"/>
              <a:t>).</a:t>
            </a:r>
            <a:endParaRPr lang="en-US" sz="3500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Standardized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bother with standardized tests if we already know who is at grade level? (</a:t>
            </a:r>
            <a:r>
              <a:rPr lang="en-US" dirty="0" err="1" smtClean="0"/>
              <a:t>Ohanian</a:t>
            </a:r>
            <a:r>
              <a:rPr lang="en-US" dirty="0" smtClean="0"/>
              <a:t>, 1999)</a:t>
            </a:r>
          </a:p>
          <a:p>
            <a:r>
              <a:rPr lang="en-US" dirty="0" smtClean="0"/>
              <a:t>Standardized tests are an example of assessment ‘of’ learning rather than ‘for’ learning.</a:t>
            </a:r>
          </a:p>
          <a:p>
            <a:r>
              <a:rPr lang="en-US" dirty="0" smtClean="0"/>
              <a:t>Teaching to a test takes the fun out of learning and decreases a student’s intrinsic motivation to learn.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Too Smart </a:t>
            </a:r>
            <a:r>
              <a:rPr lang="en-US" dirty="0" smtClean="0"/>
              <a:t>by PLAY FOR PERFORMANCE</a:t>
            </a:r>
          </a:p>
          <a:p>
            <a:r>
              <a:rPr lang="en-US" dirty="0" smtClean="0"/>
              <a:t>Rearrange the following TWO words to create ONE word:</a:t>
            </a:r>
          </a:p>
          <a:p>
            <a:pPr lvl="5"/>
            <a:r>
              <a:rPr lang="en-US" sz="5400" b="1" dirty="0" smtClean="0"/>
              <a:t>NEW</a:t>
            </a:r>
          </a:p>
          <a:p>
            <a:pPr lvl="5"/>
            <a:r>
              <a:rPr lang="en-US" sz="5400" b="1" dirty="0" smtClean="0"/>
              <a:t>DEER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Activity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should have come up with </a:t>
            </a:r>
            <a:r>
              <a:rPr lang="en-US" b="1" dirty="0" smtClean="0"/>
              <a:t>RENEWED</a:t>
            </a:r>
          </a:p>
          <a:p>
            <a:endParaRPr lang="en-US" dirty="0" smtClean="0"/>
          </a:p>
          <a:p>
            <a:r>
              <a:rPr lang="en-US" dirty="0" smtClean="0"/>
              <a:t>Now try and use the following words to make ONE WORD:</a:t>
            </a:r>
          </a:p>
          <a:p>
            <a:pPr lvl="5"/>
            <a:r>
              <a:rPr lang="en-US" sz="5400" b="1" dirty="0" smtClean="0"/>
              <a:t>NEW</a:t>
            </a:r>
          </a:p>
          <a:p>
            <a:pPr lvl="5"/>
            <a:r>
              <a:rPr lang="en-US" sz="5400" b="1" dirty="0" smtClean="0"/>
              <a:t>DOOR</a:t>
            </a:r>
            <a:endParaRPr lang="en-US" sz="5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Activity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one was harder</a:t>
            </a:r>
          </a:p>
          <a:p>
            <a:r>
              <a:rPr lang="en-US" dirty="0" smtClean="0"/>
              <a:t>The correct answer is: </a:t>
            </a:r>
          </a:p>
          <a:p>
            <a:pPr lvl="5"/>
            <a:r>
              <a:rPr lang="en-US" sz="4800" b="1" dirty="0" smtClean="0"/>
              <a:t>ONE WORD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It’s a bit of a trick question but it illustrates the point that sometimes we are too smart for our own good.</a:t>
            </a:r>
          </a:p>
          <a:p>
            <a:r>
              <a:rPr lang="en-US" dirty="0" smtClean="0"/>
              <a:t>We assume solutions are complex when sometimes they are not.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give homework?</a:t>
            </a:r>
          </a:p>
          <a:p>
            <a:pPr lvl="1"/>
            <a:r>
              <a:rPr lang="en-US" dirty="0" smtClean="0"/>
              <a:t>To provide practice at home.</a:t>
            </a:r>
          </a:p>
          <a:p>
            <a:pPr lvl="1"/>
            <a:r>
              <a:rPr lang="en-US" dirty="0" smtClean="0"/>
              <a:t>To get what wasn’t able to get done in the classroom done at home.</a:t>
            </a:r>
          </a:p>
          <a:p>
            <a:pPr lvl="1"/>
            <a:r>
              <a:rPr lang="en-US" dirty="0" smtClean="0"/>
              <a:t>It has always been done.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Are these good enough reasons?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little research there is on homework </a:t>
            </a:r>
            <a:r>
              <a:rPr lang="en-US" dirty="0" smtClean="0"/>
              <a:t>suggests that there is little value to most homework assignments (Kohn, 2006).</a:t>
            </a:r>
          </a:p>
          <a:p>
            <a:r>
              <a:rPr lang="en-US" dirty="0" smtClean="0"/>
              <a:t>If most homework is of little value to student learning then why is it so prevalent in schools?</a:t>
            </a:r>
          </a:p>
          <a:p>
            <a:pPr lvl="1"/>
            <a:r>
              <a:rPr lang="en-US" dirty="0" smtClean="0"/>
              <a:t>Because homework has always been assigned and has become a staple of almost every school.</a:t>
            </a:r>
            <a:endParaRPr lang="en-US" dirty="0" smtClean="0"/>
          </a:p>
          <a:p>
            <a:r>
              <a:rPr lang="en-US" dirty="0" smtClean="0"/>
              <a:t>We must question the value of homework and be aware of what time spent on homework replaces.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overemphasis on assessments or performance (extrinsic motivators) can have a negative effect on a students intrinsic motivation to learn (Kohn, 1993).</a:t>
            </a:r>
          </a:p>
          <a:p>
            <a:endParaRPr lang="en-US" dirty="0" smtClean="0"/>
          </a:p>
          <a:p>
            <a:r>
              <a:rPr lang="en-US" dirty="0" smtClean="0"/>
              <a:t>Educators should not be so concerned with what types of assessments they are conducting by why they are conducting them (Kohn, 1994).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must ask ourselves:</a:t>
            </a:r>
          </a:p>
          <a:p>
            <a:pPr lvl="1"/>
            <a:r>
              <a:rPr lang="en-US" dirty="0" smtClean="0"/>
              <a:t>What are the purposes of our assessments?</a:t>
            </a:r>
          </a:p>
          <a:p>
            <a:pPr lvl="1"/>
            <a:r>
              <a:rPr lang="en-US" dirty="0" smtClean="0"/>
              <a:t>Are they assessments ‘of’ learning or ‘for’ learning?</a:t>
            </a:r>
          </a:p>
          <a:p>
            <a:pPr lvl="1"/>
            <a:r>
              <a:rPr lang="en-US" dirty="0" smtClean="0"/>
              <a:t>Do our assessments aid in a student’s intrinsic motivation or are they extrinsic motivators?</a:t>
            </a:r>
          </a:p>
          <a:p>
            <a:pPr lvl="1"/>
            <a:r>
              <a:rPr lang="en-US" dirty="0" smtClean="0"/>
              <a:t>If we do away with grades what do we replace them with?</a:t>
            </a:r>
          </a:p>
          <a:p>
            <a:pPr lvl="1"/>
            <a:r>
              <a:rPr lang="en-US" dirty="0" smtClean="0"/>
              <a:t>Can we justify the use of standardized tests (especially in international schools)?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endParaRPr lang="en-US" sz="3000" dirty="0" smtClean="0"/>
          </a:p>
          <a:p>
            <a:r>
              <a:rPr lang="en-US" sz="3000" dirty="0" smtClean="0"/>
              <a:t>Black</a:t>
            </a:r>
            <a:r>
              <a:rPr lang="en-US" sz="3000" dirty="0" smtClean="0"/>
              <a:t>, P, &amp; Harrison, C. (Artist). (2006). </a:t>
            </a:r>
            <a:r>
              <a:rPr lang="en-US" sz="3000" i="1" dirty="0" smtClean="0"/>
              <a:t>Secondary assessment - formative assessment</a:t>
            </a:r>
            <a:r>
              <a:rPr lang="en-US" sz="3000" dirty="0" smtClean="0"/>
              <a:t> [Web]. Retrieved from http://www.teachers.tv/video/565 </a:t>
            </a:r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smtClean="0"/>
              <a:t> Brown, J. (2006, June 20). </a:t>
            </a:r>
            <a:r>
              <a:rPr lang="en-US" sz="3000" i="1" dirty="0" smtClean="0"/>
              <a:t>KS3/4 </a:t>
            </a:r>
            <a:r>
              <a:rPr lang="en-US" sz="3000" i="1" dirty="0" err="1" smtClean="0"/>
              <a:t>Maths</a:t>
            </a:r>
            <a:r>
              <a:rPr lang="en-US" sz="3000" i="1" dirty="0" smtClean="0"/>
              <a:t> - Assessment for Learning in </a:t>
            </a:r>
            <a:r>
              <a:rPr lang="en-US" sz="3000" i="1" dirty="0" err="1" smtClean="0"/>
              <a:t>Maths</a:t>
            </a:r>
            <a:r>
              <a:rPr lang="en-US" sz="3000" i="1" dirty="0" smtClean="0"/>
              <a:t>: Revising Polygons with Year 11 | Teachers TV</a:t>
            </a:r>
            <a:r>
              <a:rPr lang="en-US" sz="3000" dirty="0" smtClean="0"/>
              <a:t>. Retrieved October 15, 2009, from </a:t>
            </a:r>
            <a:r>
              <a:rPr lang="en-US" sz="3000" u="sng" dirty="0" smtClean="0">
                <a:hlinkClick r:id="rId3"/>
              </a:rPr>
              <a:t>http://www.teachers.tv/video/3347</a:t>
            </a:r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smtClean="0"/>
              <a:t>Keyser, S., &amp; Howell, S. (2008). The State of Authentic Assessment. </a:t>
            </a:r>
            <a:r>
              <a:rPr lang="en-US" sz="3000" i="1" dirty="0" smtClean="0"/>
              <a:t>Brigham Young University</a:t>
            </a:r>
            <a:r>
              <a:rPr lang="en-US" sz="3000" dirty="0" smtClean="0"/>
              <a:t>, </a:t>
            </a:r>
            <a:r>
              <a:rPr lang="en-US" sz="3000" i="1" dirty="0" smtClean="0"/>
              <a:t>1</a:t>
            </a:r>
            <a:r>
              <a:rPr lang="en-US" sz="3000" dirty="0" smtClean="0"/>
              <a:t>. Retrieved October 15, 2009, from </a:t>
            </a:r>
            <a:r>
              <a:rPr lang="en-US" sz="3000" u="sng" dirty="0" smtClean="0">
                <a:hlinkClick r:id="rId4"/>
              </a:rPr>
              <a:t>http://www.eric.ed.gov/ERICDocs/data/ericdocs2sql/content_storage_01/0000019b/80/42/c1/a1.pdf</a:t>
            </a:r>
            <a:endParaRPr lang="en-US" sz="3000" dirty="0" smtClean="0"/>
          </a:p>
          <a:p>
            <a:r>
              <a:rPr lang="en-US" sz="3000" dirty="0" smtClean="0"/>
              <a:t> </a:t>
            </a:r>
          </a:p>
          <a:p>
            <a:r>
              <a:rPr lang="en-US" sz="3000" dirty="0" smtClean="0"/>
              <a:t>Kohn, A. </a:t>
            </a:r>
            <a:r>
              <a:rPr lang="en-US" sz="3000" dirty="0" smtClean="0"/>
              <a:t>(1994). Issue </a:t>
            </a:r>
            <a:r>
              <a:rPr lang="en-US" sz="3000" dirty="0" smtClean="0"/>
              <a:t>Is Not How but Why . </a:t>
            </a:r>
            <a:r>
              <a:rPr lang="en-US" sz="3000" i="1" dirty="0" smtClean="0"/>
              <a:t>Educational Leadership</a:t>
            </a:r>
            <a:r>
              <a:rPr lang="en-US" sz="3000" dirty="0" smtClean="0"/>
              <a:t>, </a:t>
            </a:r>
            <a:r>
              <a:rPr lang="en-US" sz="3000" i="1" dirty="0" smtClean="0"/>
              <a:t>October</a:t>
            </a:r>
            <a:r>
              <a:rPr lang="en-US" sz="3000" dirty="0" smtClean="0"/>
              <a:t>. Retrieved October 15, 2009, from </a:t>
            </a:r>
            <a:r>
              <a:rPr lang="en-US" sz="3000" u="sng" dirty="0" smtClean="0">
                <a:hlinkClick r:id="rId5"/>
              </a:rPr>
              <a:t>http://www.alfiekohn.org/teaching/grading.htm</a:t>
            </a:r>
            <a:endParaRPr lang="en-US" sz="3000" dirty="0" smtClean="0"/>
          </a:p>
          <a:p>
            <a:r>
              <a:rPr lang="en-US" sz="3000" dirty="0" smtClean="0"/>
              <a:t> </a:t>
            </a:r>
          </a:p>
          <a:p>
            <a:r>
              <a:rPr lang="en-US" sz="3000" dirty="0" smtClean="0"/>
              <a:t>Kohn, A. (2006). The Trouble with Rubrics. </a:t>
            </a:r>
            <a:r>
              <a:rPr lang="en-US" sz="3000" i="1" dirty="0" smtClean="0"/>
              <a:t>English Journal</a:t>
            </a:r>
            <a:r>
              <a:rPr lang="en-US" sz="3000" dirty="0" smtClean="0"/>
              <a:t>, </a:t>
            </a:r>
            <a:r>
              <a:rPr lang="en-US" sz="3000" i="1" dirty="0" smtClean="0"/>
              <a:t>95</a:t>
            </a:r>
            <a:r>
              <a:rPr lang="en-US" sz="3000" dirty="0" smtClean="0"/>
              <a:t>(</a:t>
            </a:r>
            <a:r>
              <a:rPr lang="en-US" sz="3000" i="1" dirty="0" smtClean="0"/>
              <a:t>4</a:t>
            </a:r>
            <a:r>
              <a:rPr lang="en-US" sz="3000" dirty="0" smtClean="0"/>
              <a:t>). Retrieved October 15, 2009, from </a:t>
            </a:r>
            <a:r>
              <a:rPr lang="en-US" sz="3000" u="sng" dirty="0" smtClean="0">
                <a:hlinkClick r:id="rId6"/>
              </a:rPr>
              <a:t>http://www.alfiekohn.org/teaching/rubrics.htm</a:t>
            </a:r>
            <a:endParaRPr lang="en-US" sz="3000" dirty="0" smtClean="0"/>
          </a:p>
          <a:p>
            <a:r>
              <a:rPr lang="en-US" sz="3000" dirty="0" smtClean="0"/>
              <a:t> </a:t>
            </a:r>
          </a:p>
          <a:p>
            <a:r>
              <a:rPr lang="en-US" sz="3000" dirty="0" smtClean="0"/>
              <a:t>Kohn, A. (1993). </a:t>
            </a:r>
            <a:r>
              <a:rPr lang="en-US" sz="3000" i="1" dirty="0" smtClean="0"/>
              <a:t>Punished by Rewards: The Trouble With Gold Stars, Incentive Plans, A'S, Praise and Other Bribes</a:t>
            </a:r>
            <a:r>
              <a:rPr lang="en-US" sz="3000" dirty="0" smtClean="0"/>
              <a:t>. Boston: Houghton Mifflin College Div.</a:t>
            </a:r>
          </a:p>
          <a:p>
            <a:r>
              <a:rPr lang="en-US" sz="3000" dirty="0" smtClean="0"/>
              <a:t> </a:t>
            </a:r>
          </a:p>
          <a:p>
            <a:r>
              <a:rPr lang="en-US" sz="3000" dirty="0" smtClean="0"/>
              <a:t>Kohn, A. (2000). </a:t>
            </a:r>
            <a:r>
              <a:rPr lang="en-US" sz="3000" i="1" dirty="0" smtClean="0"/>
              <a:t>The Case Against Standardized Testing: Raising the Scores, Ruining the Schools</a:t>
            </a:r>
            <a:r>
              <a:rPr lang="en-US" sz="3000" dirty="0" smtClean="0"/>
              <a:t>. Chicago: Heinemann.</a:t>
            </a:r>
          </a:p>
          <a:p>
            <a:r>
              <a:rPr lang="en-US" sz="3000" dirty="0" smtClean="0"/>
              <a:t> </a:t>
            </a:r>
          </a:p>
          <a:p>
            <a:r>
              <a:rPr lang="en-US" sz="3000" dirty="0" smtClean="0"/>
              <a:t>Kohn, A. (2006). </a:t>
            </a:r>
            <a:r>
              <a:rPr lang="en-US" sz="3000" i="1" dirty="0" smtClean="0"/>
              <a:t>The Homework Myth: Why Our Kids Get Too Much of a Bad Thing</a:t>
            </a:r>
            <a:r>
              <a:rPr lang="en-US" sz="3000" dirty="0" smtClean="0"/>
              <a:t>. Cambridge: </a:t>
            </a:r>
            <a:r>
              <a:rPr lang="en-US" sz="3000" dirty="0" err="1" smtClean="0"/>
              <a:t>Da</a:t>
            </a:r>
            <a:r>
              <a:rPr lang="en-US" sz="3000" dirty="0" smtClean="0"/>
              <a:t> Capo Lifelong Books.</a:t>
            </a:r>
          </a:p>
          <a:p>
            <a:r>
              <a:rPr lang="en-US" sz="3000" dirty="0" smtClean="0"/>
              <a:t> </a:t>
            </a:r>
          </a:p>
          <a:p>
            <a:r>
              <a:rPr lang="en-US" sz="3000" dirty="0" smtClean="0"/>
              <a:t>Kohn, A. (2000). </a:t>
            </a:r>
            <a:r>
              <a:rPr lang="en-US" sz="3000" i="1" dirty="0" smtClean="0"/>
              <a:t>The Schools Our Children Deserve: Moving Beyond Traditional Classrooms and "Tougher Standards"</a:t>
            </a:r>
            <a:r>
              <a:rPr lang="en-US" sz="3000" dirty="0" smtClean="0"/>
              <a:t>. New York: Mariner Books.</a:t>
            </a:r>
          </a:p>
          <a:p>
            <a:r>
              <a:rPr lang="en-US" sz="3000" dirty="0" smtClean="0"/>
              <a:t> </a:t>
            </a:r>
          </a:p>
          <a:p>
            <a:r>
              <a:rPr lang="en-US" sz="3000" dirty="0" err="1" smtClean="0"/>
              <a:t>Ohanian</a:t>
            </a:r>
            <a:r>
              <a:rPr lang="en-US" sz="3000" dirty="0" smtClean="0"/>
              <a:t>, S. (1999). </a:t>
            </a:r>
            <a:r>
              <a:rPr lang="en-US" sz="3000" i="1" dirty="0" smtClean="0"/>
              <a:t>One Size Fits Few: The Folly of Educational Standards</a:t>
            </a:r>
            <a:r>
              <a:rPr lang="en-US" sz="3000" dirty="0" smtClean="0"/>
              <a:t>. Chicago: Heinemann</a:t>
            </a:r>
            <a:r>
              <a:rPr lang="en-US" sz="3000" dirty="0" smtClean="0"/>
              <a:t>.</a:t>
            </a:r>
          </a:p>
          <a:p>
            <a:endParaRPr lang="en-US" sz="3000" dirty="0" smtClean="0"/>
          </a:p>
          <a:p>
            <a:r>
              <a:rPr lang="en-US" sz="3000" dirty="0" smtClean="0"/>
              <a:t>Play For Performance (2004). Website. Retrieved: 1 October 2009.  </a:t>
            </a:r>
            <a:r>
              <a:rPr lang="en-US" sz="3000" dirty="0" smtClean="0">
                <a:hlinkClick r:id="rId7"/>
              </a:rPr>
              <a:t>http://thiagi.com/pfp/IE4H/april2004.html#Jolt</a:t>
            </a:r>
            <a:endParaRPr lang="en-US" sz="3000" dirty="0" smtClean="0"/>
          </a:p>
          <a:p>
            <a:r>
              <a:rPr lang="en-US" sz="3000" dirty="0" smtClean="0"/>
              <a:t>Dunn, K., &amp; </a:t>
            </a:r>
            <a:r>
              <a:rPr lang="en-US" sz="3000" dirty="0" err="1" smtClean="0"/>
              <a:t>Mulvenon</a:t>
            </a:r>
            <a:r>
              <a:rPr lang="en-US" sz="3000" dirty="0" smtClean="0"/>
              <a:t>, S. (2009). Let's Talk Formative Assessment…and Evaluation?. </a:t>
            </a:r>
            <a:r>
              <a:rPr lang="en-US" sz="3000" i="1" dirty="0" smtClean="0"/>
              <a:t>University of Arkansas</a:t>
            </a:r>
            <a:r>
              <a:rPr lang="en-US" sz="3000" dirty="0" smtClean="0"/>
              <a:t>, </a:t>
            </a:r>
            <a:r>
              <a:rPr lang="en-US" sz="3000" i="1" dirty="0" smtClean="0"/>
              <a:t>1</a:t>
            </a:r>
            <a:r>
              <a:rPr lang="en-US" sz="3000" dirty="0" smtClean="0"/>
              <a:t>. Retrieved October 15, 2009, from </a:t>
            </a:r>
            <a:r>
              <a:rPr lang="en-US" sz="3000" u="sng" dirty="0" smtClean="0">
                <a:hlinkClick r:id="rId8"/>
              </a:rPr>
              <a:t>http://www.eric.ed.gov/ERICDocs/data/ericdocs2sql/content_storage_01/0000019b/80/44/50/d5.pdf</a:t>
            </a:r>
            <a:endParaRPr lang="en-US" sz="30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Types of Assessments</a:t>
            </a:r>
          </a:p>
          <a:p>
            <a:r>
              <a:rPr lang="en-US" dirty="0" smtClean="0"/>
              <a:t>Purpose of Assessments</a:t>
            </a:r>
          </a:p>
          <a:p>
            <a:r>
              <a:rPr lang="en-US" dirty="0" smtClean="0"/>
              <a:t>Standardized Tests</a:t>
            </a:r>
          </a:p>
          <a:p>
            <a:r>
              <a:rPr lang="en-US" dirty="0" smtClean="0"/>
              <a:t>Break Activity</a:t>
            </a:r>
          </a:p>
          <a:p>
            <a:r>
              <a:rPr lang="en-US" dirty="0" smtClean="0"/>
              <a:t>Homework</a:t>
            </a:r>
          </a:p>
          <a:p>
            <a:r>
              <a:rPr lang="en-US" dirty="0" smtClean="0"/>
              <a:t>Conclusions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8229600" cy="483873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Two Major Types of Assessments in Education:</a:t>
            </a:r>
          </a:p>
          <a:p>
            <a:pPr>
              <a:buNone/>
            </a:pPr>
            <a:endParaRPr lang="en-US" dirty="0" smtClean="0"/>
          </a:p>
          <a:p>
            <a:r>
              <a:rPr lang="en-US" sz="3500" b="1" dirty="0" smtClean="0"/>
              <a:t>Formative</a:t>
            </a:r>
          </a:p>
          <a:p>
            <a:pPr lvl="1"/>
            <a:r>
              <a:rPr lang="en-US" dirty="0" smtClean="0"/>
              <a:t>Providing feedback and assistance during learning</a:t>
            </a:r>
          </a:p>
          <a:p>
            <a:pPr lvl="1">
              <a:buNone/>
            </a:pPr>
            <a:r>
              <a:rPr lang="en-US" dirty="0" smtClean="0"/>
              <a:t>(</a:t>
            </a:r>
            <a:r>
              <a:rPr lang="en-US" dirty="0" smtClean="0">
                <a:hlinkClick r:id="rId3"/>
              </a:rPr>
              <a:t>Video Link</a:t>
            </a:r>
            <a:r>
              <a:rPr lang="en-US" dirty="0" smtClean="0"/>
              <a:t> (Black, &amp; Harrison, 2006</a:t>
            </a:r>
            <a:r>
              <a:rPr lang="en-US" dirty="0" smtClean="0"/>
              <a:t>))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Examples: Quizzes, Observations, discussions etc.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500" b="1" dirty="0" smtClean="0"/>
              <a:t>Summative</a:t>
            </a:r>
          </a:p>
          <a:p>
            <a:pPr lvl="1"/>
            <a:r>
              <a:rPr lang="en-US" dirty="0" smtClean="0"/>
              <a:t>Providing feedback after </a:t>
            </a:r>
            <a:r>
              <a:rPr lang="en-US" dirty="0" smtClean="0"/>
              <a:t>learning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Examples: Tests, Exams, Standardized Tests, etc.</a:t>
            </a:r>
          </a:p>
          <a:p>
            <a:endParaRPr lang="en-US" dirty="0" smtClean="0"/>
          </a:p>
          <a:p>
            <a:pPr>
              <a:buNone/>
            </a:pPr>
            <a:r>
              <a:rPr lang="en-US" sz="4000" b="1" dirty="0" smtClean="0"/>
              <a:t>AP</a:t>
            </a:r>
            <a:r>
              <a:rPr lang="en-US" sz="4000" b="1" baseline="30000" dirty="0" smtClean="0"/>
              <a:t>®			</a:t>
            </a:r>
            <a:endParaRPr lang="en-US" sz="4000" b="1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4724400"/>
            <a:ext cx="1085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419600"/>
            <a:ext cx="271044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Dunn and </a:t>
            </a:r>
            <a:r>
              <a:rPr lang="en-US" dirty="0" err="1" smtClean="0"/>
              <a:t>Mulvenon</a:t>
            </a:r>
            <a:r>
              <a:rPr lang="en-US" dirty="0" smtClean="0"/>
              <a:t> (2009) points out: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There is overlap between formative and summative assessments.</a:t>
            </a:r>
          </a:p>
          <a:p>
            <a:pPr lvl="1"/>
            <a:r>
              <a:rPr lang="en-US" dirty="0" smtClean="0"/>
              <a:t>Are summative assessments used only to provide a grade or are they used to illicit feedback for further learning?</a:t>
            </a:r>
          </a:p>
          <a:p>
            <a:pPr lvl="1"/>
            <a:r>
              <a:rPr lang="en-US" dirty="0" smtClean="0"/>
              <a:t>If they latter is utilized then the summative assessment could also be classified as formative.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common term making headway is Authentic Assessments.</a:t>
            </a:r>
          </a:p>
          <a:p>
            <a:r>
              <a:rPr lang="en-US" dirty="0" smtClean="0"/>
              <a:t>(Keyser &amp; Howell, 2008) - “some </a:t>
            </a:r>
            <a:r>
              <a:rPr lang="en-US" dirty="0" smtClean="0"/>
              <a:t>refer to it as </a:t>
            </a:r>
            <a:r>
              <a:rPr lang="en-US" dirty="0" smtClean="0"/>
              <a:t>a specific </a:t>
            </a:r>
            <a:r>
              <a:rPr lang="en-US" dirty="0" smtClean="0"/>
              <a:t>assessment that reflects a real-world context while others describe it as an </a:t>
            </a:r>
            <a:r>
              <a:rPr lang="en-US" dirty="0" smtClean="0"/>
              <a:t>assessment aligned </a:t>
            </a:r>
            <a:r>
              <a:rPr lang="en-US" dirty="0" smtClean="0"/>
              <a:t>to real-world activities or some combination thereof</a:t>
            </a:r>
            <a:r>
              <a:rPr lang="en-US" dirty="0" smtClean="0"/>
              <a:t>.”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assess student learning?</a:t>
            </a:r>
          </a:p>
          <a:p>
            <a:pPr lvl="1"/>
            <a:r>
              <a:rPr lang="en-US" dirty="0" smtClean="0"/>
              <a:t>To improve student learning</a:t>
            </a:r>
          </a:p>
          <a:p>
            <a:pPr lvl="1"/>
            <a:r>
              <a:rPr lang="en-US" dirty="0" smtClean="0"/>
              <a:t>To give a grade</a:t>
            </a:r>
          </a:p>
          <a:p>
            <a:pPr lvl="1"/>
            <a:r>
              <a:rPr lang="en-US" dirty="0" smtClean="0"/>
              <a:t>Motivate students</a:t>
            </a:r>
          </a:p>
          <a:p>
            <a:pPr lvl="1"/>
            <a:r>
              <a:rPr lang="en-US" dirty="0" smtClean="0"/>
              <a:t>To rank students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Which </a:t>
            </a:r>
            <a:r>
              <a:rPr lang="en-US" dirty="0" smtClean="0"/>
              <a:t>of these is at the forefront? Which of these </a:t>
            </a:r>
            <a:r>
              <a:rPr lang="en-US" i="1" dirty="0" smtClean="0"/>
              <a:t>should</a:t>
            </a:r>
            <a:r>
              <a:rPr lang="en-US" dirty="0" smtClean="0"/>
              <a:t> be at the forefront?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theme nowadays: ‘assessment for learning’ instead of ‘assessment of learning’</a:t>
            </a:r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Video Link </a:t>
            </a:r>
            <a:r>
              <a:rPr lang="en-US" dirty="0" smtClean="0"/>
              <a:t>(</a:t>
            </a:r>
            <a:r>
              <a:rPr lang="en-US" dirty="0" smtClean="0"/>
              <a:t>Brown,2006)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our goal is to assess </a:t>
            </a:r>
            <a:r>
              <a:rPr lang="en-US" b="1" i="1" dirty="0" smtClean="0"/>
              <a:t>for</a:t>
            </a:r>
            <a:r>
              <a:rPr lang="en-US" dirty="0" smtClean="0"/>
              <a:t> learning then most common practices are not sufficient.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Example: Rubrics</a:t>
            </a:r>
          </a:p>
          <a:p>
            <a:pPr lvl="1"/>
            <a:r>
              <a:rPr lang="en-US" dirty="0" smtClean="0"/>
              <a:t>Rubrics, while used as a ‘feedback’ tool really are just way of justifying a summative grade (Kohn, 2006)</a:t>
            </a:r>
          </a:p>
          <a:p>
            <a:pPr lvl="1"/>
            <a:r>
              <a:rPr lang="en-US" dirty="0" smtClean="0"/>
              <a:t>The learning rarely extends past the final product.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ok">
  <a:themeElements>
    <a:clrScheme name="Book">
      <a:dk1>
        <a:sysClr val="windowText" lastClr="000000"/>
      </a:dk1>
      <a:lt1>
        <a:sysClr val="window" lastClr="FFFFFF"/>
      </a:lt1>
      <a:dk2>
        <a:srgbClr val="000082"/>
      </a:dk2>
      <a:lt2>
        <a:srgbClr val="F3F3FF"/>
      </a:lt2>
      <a:accent1>
        <a:srgbClr val="828200"/>
      </a:accent1>
      <a:accent2>
        <a:srgbClr val="1B582B"/>
      </a:accent2>
      <a:accent3>
        <a:srgbClr val="009FEC"/>
      </a:accent3>
      <a:accent4>
        <a:srgbClr val="00BDBD"/>
      </a:accent4>
      <a:accent5>
        <a:srgbClr val="7C5BAE"/>
      </a:accent5>
      <a:accent6>
        <a:srgbClr val="0055AA"/>
      </a:accent6>
      <a:hlink>
        <a:srgbClr val="FC9658"/>
      </a:hlink>
      <a:folHlink>
        <a:srgbClr val="E800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ok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80000">
              <a:schemeClr val="phClr">
                <a:tint val="7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7200000" scaled="1"/>
        </a:gradFill>
        <a:gradFill rotWithShape="1">
          <a:gsLst>
            <a:gs pos="0">
              <a:schemeClr val="phClr">
                <a:tint val="8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</a:schemeClr>
            </a:gs>
          </a:gsLst>
          <a:lin ang="180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>
              <a:rot lat="0" lon="0" rev="0"/>
            </a:camera>
            <a:lightRig rig="morning" dir="bl"/>
          </a:scene3d>
          <a:sp3d extrusionH="222250" contourW="25400" prstMaterial="matte">
            <a:bevelT w="38100" h="38100" prst="softRound"/>
            <a:bevelB/>
            <a:extrusionClr>
              <a:srgbClr val="FF0000"/>
            </a:extrusionClr>
            <a:contourClr>
              <a:schemeClr val="accent3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soft" dir="bl">
              <a:rot lat="0" lon="0" rev="0"/>
            </a:lightRig>
          </a:scene3d>
          <a:sp3d prstMaterial="plastic">
            <a:bevelT w="38100" h="381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60000"/>
                <a:hueMod val="100000"/>
                <a:satMod val="100000"/>
              </a:schemeClr>
            </a:gs>
            <a:gs pos="80000">
              <a:schemeClr val="phClr">
                <a:tint val="9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80000"/>
                <a:shade val="100000"/>
                <a:hueMod val="100000"/>
                <a:satMod val="100000"/>
              </a:schemeClr>
            </a:gs>
          </a:gsLst>
          <a:lin ang="180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95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</Template>
  <TotalTime>3127</TotalTime>
  <Words>785</Words>
  <Application>Microsoft Office PowerPoint</Application>
  <PresentationFormat>On-screen Show (4:3)</PresentationFormat>
  <Paragraphs>148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Book</vt:lpstr>
      <vt:lpstr>Assessments: Are they doing their job?</vt:lpstr>
      <vt:lpstr>Table of Contents</vt:lpstr>
      <vt:lpstr>Types of Assessments</vt:lpstr>
      <vt:lpstr>Types of Assessments</vt:lpstr>
      <vt:lpstr>Types of Assessments</vt:lpstr>
      <vt:lpstr>Types of Assessments</vt:lpstr>
      <vt:lpstr>Purpose of Assessments</vt:lpstr>
      <vt:lpstr>Purpose of Assessments</vt:lpstr>
      <vt:lpstr>Purpose of Assessments</vt:lpstr>
      <vt:lpstr>Standardized Tests</vt:lpstr>
      <vt:lpstr>Standardized Tests</vt:lpstr>
      <vt:lpstr>Break Activity</vt:lpstr>
      <vt:lpstr>Break Activity Continued</vt:lpstr>
      <vt:lpstr>Break Activity Continued</vt:lpstr>
      <vt:lpstr>Homework</vt:lpstr>
      <vt:lpstr>Homework</vt:lpstr>
      <vt:lpstr>Conclusion</vt:lpstr>
      <vt:lpstr>Conclusion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Administrator__</dc:creator>
  <cp:lastModifiedBy>Administrator__</cp:lastModifiedBy>
  <cp:revision>243</cp:revision>
  <dcterms:created xsi:type="dcterms:W3CDTF">2009-10-03T14:51:48Z</dcterms:created>
  <dcterms:modified xsi:type="dcterms:W3CDTF">2009-10-29T13:13:25Z</dcterms:modified>
</cp:coreProperties>
</file>